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19"/>
  </p:notesMasterIdLst>
  <p:sldIdLst>
    <p:sldId id="301" r:id="rId2"/>
    <p:sldId id="300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4" r:id="rId15"/>
    <p:sldId id="299" r:id="rId16"/>
    <p:sldId id="277" r:id="rId17"/>
    <p:sldId id="30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6" autoAdjust="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BDE739E-C86B-475D-8D27-B9031868EA8A}" type="datetimeFigureOut">
              <a:rPr lang="ru-RU"/>
              <a:pPr>
                <a:defRPr/>
              </a:pPr>
              <a:t>20.05.2022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5438C7-0670-454E-91C7-027421B655D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4898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83B06-3D1D-45B3-ADB8-19894FC33E8F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F538FC-1B76-492B-8DBB-D55B9FE97B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31E230-D1F5-4B7A-9D2B-737182F1CB2C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8653DC-D0B4-454E-A669-CB24F82150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78625-D39D-42CF-B1A1-8B356028DFDE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3FC785-1C99-44C6-8019-0CECB67830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A921A2-40AF-4E92-979C-3DC5D98F7E36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339F95-C3DA-492E-A769-211EEAD576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0BE879-3D81-4139-BBD7-60963230087A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ED81A-0364-41F0-B3EA-AA4C56936A2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112F65-A75C-4CA7-8EBB-BF5E23080FA3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76BFDF-F801-4D76-A27D-0296AAC8689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78250C-61F1-48CB-9B21-F28E2FCAA1E5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28E452-932D-40BF-A17C-FC6BF88689E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A9E210-0F23-4047-A511-97448D25F4D9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5EAB7-5614-4E1D-B701-B15B33BEC61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B2DD56-F043-42F1-A2EB-B3F9EE573449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38556-942A-44AB-A6AD-C72A0C532C0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BCC6AF-89C1-4539-88DE-4A91A35BCEF7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2638C8-4A1E-421A-8A0B-46E3B3BCBE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FE921D-7FA2-4294-8D13-743F5EF4740F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2CE624-2D7C-4297-A83C-A705C7530C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811F3F8-4129-408B-B5F8-F90220F09BEB}" type="datetimeFigureOut">
              <a:rPr lang="en-US" smtClean="0"/>
              <a:pPr>
                <a:defRPr/>
              </a:pPr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E45C976-B3A3-4EA8-9671-D2932B692B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bezopasnost-detej.ru/images/2013/108-1-bezopasnost-letom-kartinki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bezopasnost-detej.ru/images/2013/131-1-bezopasnost-na-vode-dlya-doshkolnikov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287606"/>
            <a:ext cx="8686800" cy="321994"/>
          </a:xfrm>
        </p:spPr>
        <p:txBody>
          <a:bodyPr>
            <a:normAutofit fontScale="92500" lnSpcReduction="20000"/>
          </a:bodyPr>
          <a:lstStyle/>
          <a:p>
            <a:r>
              <a:rPr lang="ru-RU" sz="1800" b="1" i="1" dirty="0">
                <a:solidFill>
                  <a:srgbClr val="FF0000"/>
                </a:solidFill>
              </a:rPr>
              <a:t>МБДОУ ДЕТСКИЙ САД»ИЗИ МУКШ»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2514600"/>
            <a:ext cx="4419600" cy="4191000"/>
          </a:xfrm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602" y="1649202"/>
            <a:ext cx="7557544" cy="4938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9B7082B-251A-4207-AE07-4DB767C7CF33}"/>
              </a:ext>
            </a:extLst>
          </p:cNvPr>
          <p:cNvSpPr/>
          <p:nvPr/>
        </p:nvSpPr>
        <p:spPr>
          <a:xfrm>
            <a:off x="2057400" y="1085046"/>
            <a:ext cx="505575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i="1" dirty="0">
                <a:solidFill>
                  <a:srgbClr val="FFFF00"/>
                </a:solidFill>
              </a:rPr>
              <a:t>БЕЗОПАСНОСТЬ НА ВОДЕ</a:t>
            </a:r>
          </a:p>
        </p:txBody>
      </p:sp>
    </p:spTree>
    <p:extLst>
      <p:ext uri="{BB962C8B-B14F-4D97-AF65-F5344CB8AC3E}">
        <p14:creationId xmlns:p14="http://schemas.microsoft.com/office/powerpoint/2010/main" val="261694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685800" y="2620438"/>
            <a:ext cx="7467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buFont typeface="Arial" charset="0"/>
              <a:buChar char="•"/>
            </a:pP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Купайтесь только в отведенных для этого местах</a:t>
            </a:r>
          </a:p>
          <a:p>
            <a:pPr algn="ctr" eaLnBrk="0" hangingPunct="0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7411" name="Рисунок 69" descr="Картинка о безопасности летом">
            <a:hlinkClick r:id="rId2" tooltip="&quot;&quot;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304800"/>
            <a:ext cx="472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3261847"/>
            <a:ext cx="86106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 Не переохлаждайтесь и не перегревайтесь.</a:t>
            </a:r>
          </a:p>
          <a:p>
            <a:pPr eaLnBrk="0" hangingPunct="0"/>
            <a:endParaRPr lang="ru-RU" sz="24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 После приема пищи сделайте перерыв 1,5-2 часа.</a:t>
            </a:r>
          </a:p>
          <a:p>
            <a:pPr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 Не купайтесь при температуре воды ниже 18 градусов, в воздуха ниже 22 градусов.</a:t>
            </a:r>
          </a:p>
          <a:p>
            <a:pPr eaLnBrk="0" hangingPunct="0"/>
            <a:r>
              <a:rPr lang="ru-RU" sz="3200" b="1" dirty="0">
                <a:solidFill>
                  <a:srgbClr val="FF0000"/>
                </a:solidFill>
                <a:cs typeface="Times New Roman" pitchFamily="18" charset="0"/>
              </a:rPr>
              <a:t> </a:t>
            </a:r>
            <a:endParaRPr lang="ru-RU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eaLnBrk="0" hangingPunct="0"/>
            <a:endParaRPr lang="ru-RU" sz="3600" dirty="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33400" y="4200566"/>
            <a:ext cx="7543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endParaRPr lang="ru-RU" sz="2000" b="1" i="1" dirty="0"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ru-RU" sz="2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ru-RU" sz="24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eaLnBrk="0" hangingPunct="0">
              <a:buFont typeface="Arial" pitchFamily="34" charset="0"/>
              <a:buChar char="•"/>
            </a:pP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находитесь длительное время под палящими лучами солнца.</a:t>
            </a:r>
          </a:p>
        </p:txBody>
      </p:sp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61892"/>
            <a:ext cx="3246120" cy="46817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32964" y="838200"/>
            <a:ext cx="50062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На высоком берегу,</a:t>
            </a:r>
            <a:br>
              <a:rPr lang="ru-RU" sz="3200" b="1" i="1" dirty="0">
                <a:solidFill>
                  <a:srgbClr val="FF0000"/>
                </a:solidFill>
              </a:rPr>
            </a:br>
            <a:r>
              <a:rPr lang="ru-RU" sz="3200" b="1" i="1" dirty="0">
                <a:solidFill>
                  <a:srgbClr val="FF0000"/>
                </a:solidFill>
              </a:rPr>
              <a:t>Дети не играйте!</a:t>
            </a:r>
            <a:br>
              <a:rPr lang="ru-RU" sz="3200" b="1" i="1" dirty="0">
                <a:solidFill>
                  <a:srgbClr val="FF0000"/>
                </a:solidFill>
              </a:rPr>
            </a:br>
            <a:r>
              <a:rPr lang="ru-RU" sz="3200" b="1" i="1" dirty="0"/>
              <a:t>Из-под ног уйти земля</a:t>
            </a:r>
            <a:br>
              <a:rPr lang="ru-RU" sz="3200" b="1" i="1" dirty="0"/>
            </a:br>
            <a:r>
              <a:rPr lang="ru-RU" sz="3200" b="1" i="1" dirty="0"/>
              <a:t>Может, так и знайте!</a:t>
            </a:r>
            <a:br>
              <a:rPr lang="ru-RU" sz="3200" b="1" i="1" dirty="0"/>
            </a:br>
            <a:r>
              <a:rPr lang="ru-RU" sz="3200" b="1" i="1" dirty="0"/>
              <a:t>И с обрыва прямо вниз</a:t>
            </a:r>
            <a:br>
              <a:rPr lang="ru-RU" sz="3200" b="1" i="1" dirty="0"/>
            </a:br>
            <a:r>
              <a:rPr lang="ru-RU" sz="3200" b="1" i="1" dirty="0"/>
              <a:t>В воду полетите…</a:t>
            </a:r>
            <a:br>
              <a:rPr lang="ru-RU" sz="3200" b="1" i="1" dirty="0"/>
            </a:br>
            <a:r>
              <a:rPr lang="ru-RU" sz="3200" b="1" i="1" dirty="0"/>
              <a:t>И останется кричать:</a:t>
            </a:r>
            <a:br>
              <a:rPr lang="ru-RU" sz="3200" b="1" i="1" dirty="0"/>
            </a:br>
            <a:r>
              <a:rPr lang="ru-RU" sz="3200" b="1" i="1" dirty="0"/>
              <a:t>«Люди, помогите!!!»</a:t>
            </a:r>
          </a:p>
        </p:txBody>
      </p:sp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3500190" cy="49103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18559" y="685800"/>
            <a:ext cx="47758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i="1" dirty="0"/>
          </a:p>
          <a:p>
            <a:r>
              <a:rPr lang="ru-RU" sz="2800" b="1" i="1" dirty="0"/>
              <a:t>Когда вокруг грохочет гром</a:t>
            </a:r>
            <a:br>
              <a:rPr lang="ru-RU" sz="2800" b="1" i="1" dirty="0"/>
            </a:br>
            <a:r>
              <a:rPr lang="ru-RU" sz="2800" b="1" i="1" dirty="0"/>
              <a:t>И молния сверкает,</a:t>
            </a:r>
            <a:br>
              <a:rPr lang="ru-RU" sz="2800" b="1" i="1" dirty="0"/>
            </a:br>
            <a:r>
              <a:rPr lang="ru-RU" sz="2800" b="1" i="1" dirty="0"/>
              <a:t>Не лезь в открытый водоём!</a:t>
            </a:r>
            <a:br>
              <a:rPr lang="ru-RU" sz="2800" b="1" i="1" dirty="0"/>
            </a:br>
            <a:r>
              <a:rPr lang="ru-RU" sz="2800" b="1" i="1" dirty="0"/>
              <a:t>Ведь всякое бывает…</a:t>
            </a:r>
            <a:br>
              <a:rPr lang="ru-RU" sz="2800" b="1" i="1" dirty="0"/>
            </a:br>
            <a:r>
              <a:rPr lang="ru-RU" sz="2800" b="1" i="1" dirty="0"/>
              <a:t>И если ты в грозу попал,</a:t>
            </a:r>
            <a:br>
              <a:rPr lang="ru-RU" sz="2800" b="1" i="1" dirty="0"/>
            </a:br>
            <a:r>
              <a:rPr lang="ru-RU" sz="2800" b="1" i="1" dirty="0"/>
              <a:t>Не плавай, не купайся…</a:t>
            </a:r>
            <a:br>
              <a:rPr lang="ru-RU" sz="2800" b="1" i="1" dirty="0"/>
            </a:br>
            <a:r>
              <a:rPr lang="ru-RU" sz="2800" b="1" i="1" dirty="0"/>
              <a:t>Лишь только дождик застучал,</a:t>
            </a:r>
            <a:br>
              <a:rPr lang="ru-RU" sz="2800" b="1" i="1" dirty="0"/>
            </a:br>
            <a:r>
              <a:rPr lang="ru-RU" sz="2800" b="1" i="1" dirty="0"/>
              <a:t>На берег выбирайся! </a:t>
            </a:r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457200" y="6718"/>
            <a:ext cx="83058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endParaRPr lang="ru-RU" sz="2800" b="1" i="1" dirty="0">
              <a:latin typeface="Arial" pitchFamily="34" charset="0"/>
              <a:cs typeface="Arial" pitchFamily="34" charset="0"/>
            </a:endParaRPr>
          </a:p>
          <a:p>
            <a:pPr algn="r" eaLnBrk="0" hangingPunct="0"/>
            <a:endParaRPr lang="ru-RU" sz="2800" b="1" i="1" dirty="0">
              <a:latin typeface="Arial" pitchFamily="34" charset="0"/>
              <a:cs typeface="Arial" pitchFamily="34" charset="0"/>
            </a:endParaRPr>
          </a:p>
          <a:p>
            <a:pPr algn="r" eaLnBrk="0" hangingPunct="0"/>
            <a:endParaRPr lang="ru-RU" sz="2800" b="1" i="1" dirty="0">
              <a:latin typeface="Arial" pitchFamily="34" charset="0"/>
              <a:cs typeface="Arial" pitchFamily="34" charset="0"/>
            </a:endParaRPr>
          </a:p>
          <a:p>
            <a:pPr algn="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И большим, и детям</a:t>
            </a:r>
            <a:br>
              <a:rPr lang="ru-RU" sz="2800" b="1" i="1" dirty="0"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latin typeface="Arial" pitchFamily="34" charset="0"/>
                <a:cs typeface="Arial" pitchFamily="34" charset="0"/>
              </a:rPr>
              <a:t>Хочется сказать:</a:t>
            </a:r>
            <a:br>
              <a:rPr lang="ru-RU" sz="2800" b="1" i="1" dirty="0"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незнакомом месте</a:t>
            </a:r>
            <a:br>
              <a:rPr lang="ru-RU" sz="28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Вам нельзя нырять!</a:t>
            </a:r>
            <a:br>
              <a:rPr lang="ru-RU" sz="28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latin typeface="Arial" pitchFamily="34" charset="0"/>
                <a:cs typeface="Arial" pitchFamily="34" charset="0"/>
              </a:rPr>
              <a:t>Может очень мелкой</a:t>
            </a:r>
            <a:br>
              <a:rPr lang="ru-RU" sz="2800" b="1" i="1" dirty="0"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latin typeface="Arial" pitchFamily="34" charset="0"/>
                <a:cs typeface="Arial" pitchFamily="34" charset="0"/>
              </a:rPr>
              <a:t>Речка оказаться…</a:t>
            </a:r>
          </a:p>
          <a:p>
            <a:pPr algn="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         А в песок опасно</a:t>
            </a:r>
            <a:br>
              <a:rPr lang="ru-RU" sz="2800" b="1" i="1" dirty="0"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latin typeface="Arial" pitchFamily="34" charset="0"/>
                <a:cs typeface="Arial" pitchFamily="34" charset="0"/>
              </a:rPr>
              <a:t>Головой втыкаться!</a:t>
            </a:r>
            <a:br>
              <a:rPr lang="ru-RU" sz="2800" b="1" i="1" dirty="0"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latin typeface="Arial" pitchFamily="34" charset="0"/>
                <a:cs typeface="Arial" pitchFamily="34" charset="0"/>
              </a:rPr>
              <a:t>Сучья, камни, стёкла</a:t>
            </a:r>
            <a:br>
              <a:rPr lang="ru-RU" sz="2800" b="1" i="1" dirty="0"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latin typeface="Arial" pitchFamily="34" charset="0"/>
                <a:cs typeface="Arial" pitchFamily="34" charset="0"/>
              </a:rPr>
              <a:t>Спрятались на дне –</a:t>
            </a:r>
            <a:br>
              <a:rPr lang="ru-RU" sz="2800" b="1" i="1" dirty="0">
                <a:latin typeface="Arial" pitchFamily="34" charset="0"/>
                <a:cs typeface="Arial" pitchFamily="34" charset="0"/>
              </a:rPr>
            </a:br>
            <a:r>
              <a:rPr lang="ru-RU" sz="2800" b="1" i="1" dirty="0">
                <a:latin typeface="Arial" pitchFamily="34" charset="0"/>
                <a:cs typeface="Arial" pitchFamily="34" charset="0"/>
              </a:rPr>
              <a:t>Их заметить сложно</a:t>
            </a:r>
            <a:endParaRPr lang="ru-RU" sz="2800" i="1" dirty="0">
              <a:latin typeface="Arial" pitchFamily="34" charset="0"/>
              <a:cs typeface="Arial" pitchFamily="34" charset="0"/>
            </a:endParaRPr>
          </a:p>
          <a:p>
            <a:pPr algn="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в водной глубине</a:t>
            </a:r>
            <a:endParaRPr lang="ru-RU" sz="28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3962400" cy="5257800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04800" y="374759"/>
            <a:ext cx="8534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развлекаться будешь на воде, </a:t>
            </a:r>
            <a:endParaRPr lang="ru-RU" sz="3200" i="1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ru-RU" sz="3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Проследи, чтоб шутка не вела к беде… </a:t>
            </a:r>
            <a:endParaRPr lang="ru-RU" sz="3200" i="1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ru-RU" sz="4800" dirty="0">
              <a:latin typeface="Calibri" pitchFamily="34" charset="0"/>
            </a:endParaRP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28600" y="2797144"/>
            <a:ext cx="8610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Не топи другого – может оказаться, 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Что воды случится другу наглотаться, 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Он запаникует, вырываться станет –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И тебя с собою под воду затянет! </a:t>
            </a:r>
          </a:p>
          <a:p>
            <a:pPr eaLnBrk="0" hangingPunct="0"/>
            <a:endParaRPr lang="ru-RU" sz="2000" i="1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И игра такая грустно завершится… 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Мы вам не желаем в речке утопиться! 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ru-RU" sz="4000" dirty="0">
              <a:latin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05000"/>
            <a:ext cx="3120024" cy="3754466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219200" y="124986"/>
            <a:ext cx="7924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Катятся волны от лодок с судами…</a:t>
            </a:r>
            <a:endParaRPr lang="ru-RU" sz="2400" i="1" dirty="0">
              <a:latin typeface="Arial" pitchFamily="34" charset="0"/>
              <a:cs typeface="Arial" pitchFamily="34" charset="0"/>
            </a:endParaRPr>
          </a:p>
          <a:p>
            <a:pPr algn="r" eaLnBrk="0" hangingPunct="0"/>
            <a:br>
              <a:rPr lang="ru-RU" sz="3600" b="1" dirty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4000" dirty="0">
              <a:latin typeface="Calibri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57200" y="554345"/>
            <a:ext cx="8305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eaLnBrk="0" hangingPunct="0"/>
            <a:br>
              <a:rPr lang="ru-RU" sz="3200" b="1" dirty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32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endParaRPr lang="ru-RU" sz="20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Может водой с головою накрыть,</a:t>
            </a:r>
            <a:br>
              <a:rPr lang="ru-RU" sz="2000" b="1" i="1" dirty="0">
                <a:latin typeface="Arial" pitchFamily="34" charset="0"/>
                <a:cs typeface="Arial" pitchFamily="34" charset="0"/>
              </a:rPr>
            </a:br>
            <a:r>
              <a:rPr lang="ru-RU" sz="2000" b="1" i="1" dirty="0">
                <a:latin typeface="Arial" pitchFamily="34" charset="0"/>
                <a:cs typeface="Arial" pitchFamily="34" charset="0"/>
              </a:rPr>
              <a:t>Может дыхание перехватить…</a:t>
            </a:r>
          </a:p>
          <a:p>
            <a:pPr algn="r"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Спорить не стоит с такими волнами!</a:t>
            </a:r>
          </a:p>
          <a:p>
            <a:pPr algn="r" eaLnBrk="0" hangingPunct="0"/>
            <a:br>
              <a:rPr lang="ru-RU" sz="2000" b="1" dirty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000" b="1" i="1" dirty="0">
                <a:latin typeface="Arial" pitchFamily="34" charset="0"/>
                <a:cs typeface="Arial" pitchFamily="34" charset="0"/>
              </a:rPr>
              <a:t>Ты по возможности их избегай,</a:t>
            </a:r>
            <a:br>
              <a:rPr lang="ru-RU" sz="20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Близко к корабликам не подплывай:</a:t>
            </a:r>
          </a:p>
          <a:p>
            <a:pPr algn="r"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Сверху  пловца</a:t>
            </a:r>
          </a:p>
          <a:p>
            <a:pPr algn="r" eaLnBrk="0" hangingPunct="0"/>
            <a:r>
              <a:rPr lang="ru-RU" sz="2000" b="1" i="1" dirty="0">
                <a:latin typeface="Arial" pitchFamily="34" charset="0"/>
                <a:cs typeface="Arial" pitchFamily="34" charset="0"/>
              </a:rPr>
              <a:t> разглядеть очень сложно,</a:t>
            </a:r>
            <a:br>
              <a:rPr lang="ru-RU" sz="2000" b="1" i="1" dirty="0">
                <a:latin typeface="Arial" pitchFamily="34" charset="0"/>
                <a:cs typeface="Arial" pitchFamily="34" charset="0"/>
              </a:rPr>
            </a:br>
            <a:r>
              <a:rPr lang="ru-RU" sz="2000" b="1" i="1" dirty="0">
                <a:latin typeface="Arial" pitchFamily="34" charset="0"/>
                <a:cs typeface="Arial" pitchFamily="34" charset="0"/>
              </a:rPr>
              <a:t>Затормозить на воде невозможно</a:t>
            </a:r>
            <a:br>
              <a:rPr lang="ru-RU" sz="2000" b="1" i="1" dirty="0">
                <a:latin typeface="Arial" pitchFamily="34" charset="0"/>
                <a:cs typeface="Arial" pitchFamily="34" charset="0"/>
              </a:rPr>
            </a:br>
            <a:r>
              <a:rPr lang="ru-RU" sz="2000" b="1" i="1" dirty="0">
                <a:latin typeface="Arial" pitchFamily="34" charset="0"/>
                <a:cs typeface="Arial" pitchFamily="34" charset="0"/>
              </a:rPr>
              <a:t>Будет печальным финал, вероятно:</a:t>
            </a:r>
            <a:br>
              <a:rPr lang="ru-RU" sz="2000" b="1" i="1" dirty="0">
                <a:latin typeface="Arial" pitchFamily="34" charset="0"/>
                <a:cs typeface="Arial" pitchFamily="34" charset="0"/>
              </a:rPr>
            </a:br>
            <a:r>
              <a:rPr lang="ru-RU" sz="2000" b="1" i="1" dirty="0">
                <a:latin typeface="Arial" pitchFamily="34" charset="0"/>
                <a:cs typeface="Arial" pitchFamily="34" charset="0"/>
              </a:rPr>
              <a:t>Вряд ли ты сможешь вернуться обратно… 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90800" y="108734"/>
            <a:ext cx="6553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br>
              <a:rPr lang="ru-RU" sz="3200" b="1" dirty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Спорить не стоит с такими волнами!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73279"/>
            <a:ext cx="3429000" cy="2343221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152400" y="1231374"/>
            <a:ext cx="4419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Пляж буйками окружён</a:t>
            </a:r>
          </a:p>
          <a:p>
            <a:pPr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От судов, коряг и волн. </a:t>
            </a:r>
          </a:p>
          <a:p>
            <a:pPr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Значит, можно здесь купаться, </a:t>
            </a:r>
          </a:p>
          <a:p>
            <a:pPr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Ничего не опасаться. </a:t>
            </a:r>
          </a:p>
          <a:p>
            <a:pPr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Веселитесь, как хотите, </a:t>
            </a:r>
          </a:p>
          <a:p>
            <a:pPr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Но, пожалуйста, учтите:</a:t>
            </a:r>
          </a:p>
          <a:p>
            <a:pPr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Чтобы жизнь не потерять –</a:t>
            </a:r>
          </a:p>
          <a:p>
            <a:pPr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 буйки не заплывать!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47799"/>
            <a:ext cx="4267200" cy="3124201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4050083" y="1846545"/>
            <a:ext cx="4876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надо безобразничать</a:t>
            </a:r>
            <a:b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 делать дырки в круге;</a:t>
            </a:r>
            <a:b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Не стоит жизнью рисковать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Ни другу, ни подруге.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Но если ты, но если ты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Шалун и злой проказник –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Недалеко и до беды: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Дырявый круг опасен.</a:t>
            </a:r>
            <a:endParaRPr lang="ru-RU" sz="24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6712"/>
            <a:ext cx="3745283" cy="3017638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29227" y="1012210"/>
            <a:ext cx="8991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 sz="28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Около сточной трубы не купайтесь</a:t>
            </a:r>
            <a:endParaRPr lang="ru-RU" sz="2800" b="1" i="1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Может вас прямо в трубу затянуть</a:t>
            </a:r>
          </a:p>
          <a:p>
            <a:pPr algn="ct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И не получиться, как не старайтесь</a:t>
            </a:r>
          </a:p>
          <a:p>
            <a:pPr algn="ct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Вынырнуть вверх, чтобы воздух вдохнуть…</a:t>
            </a:r>
          </a:p>
          <a:p>
            <a:pPr algn="ct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Очень опасно, запомните братцы!</a:t>
            </a:r>
          </a:p>
          <a:p>
            <a:pPr algn="ctr" eaLnBrk="0" hangingPunct="0"/>
            <a:r>
              <a:rPr lang="ru-RU" sz="2800" b="1" i="1" dirty="0">
                <a:latin typeface="Arial" pitchFamily="34" charset="0"/>
                <a:cs typeface="Arial" pitchFamily="34" charset="0"/>
              </a:rPr>
              <a:t>Рядом со сточной трубой развлекаться!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27" y="3923732"/>
            <a:ext cx="6477000" cy="2699266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-55323" y="364788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На самодельном плоту по воде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Едут мальчишки вдогонку мечте.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Трое матросов, один капитан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Мчатся на поиски сказочных стран…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Только разъехались брёвна в плоту –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latin typeface="Arial" pitchFamily="34" charset="0"/>
                <a:cs typeface="Arial" pitchFamily="34" charset="0"/>
              </a:rPr>
              <a:t>И не догнали мальчишки мечту…</a:t>
            </a:r>
            <a:br>
              <a:rPr lang="ru-RU" sz="2400" b="1" i="1" dirty="0"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Очень опасно с рекою шутить</a:t>
            </a:r>
            <a:b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 на плоту за мечтою поплыть.</a:t>
            </a:r>
            <a:endParaRPr lang="ru-RU" sz="24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525" y="3429000"/>
            <a:ext cx="6242304" cy="3276601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0" y="210979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Весело качаться детям на волнах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На цветных матрасах, надувных кругах.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Только непременно вы должны узнать:</a:t>
            </a:r>
          </a:p>
          <a:p>
            <a:pPr algn="ctr"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Далеко не надо в воду заплывать!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Может прохудиться круг или матрас…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Кто спасти успеет из пучины вас?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И перевернуться на волнах легко…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Так что не советуем плавать далеко!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352800"/>
            <a:ext cx="5791200" cy="3236976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0" y="191006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Если вы в лодке поплыть захотите,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То обязательно, дети, учтите: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Можно кататься весь день, до заката,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Только раскачивать лодку не надо,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И за красивым цветком не тянуться –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Может судёнышко перевернуться… </a:t>
            </a:r>
          </a:p>
          <a:p>
            <a:pPr algn="ctr" eaLnBrk="0" hangingPunct="0"/>
            <a:r>
              <a:rPr lang="ru-RU" sz="2400" b="1" i="1" dirty="0">
                <a:latin typeface="Arial" pitchFamily="34" charset="0"/>
                <a:cs typeface="Arial" pitchFamily="34" charset="0"/>
              </a:rPr>
              <a:t>Всплыть не сумеешь – тогда быть беде! </a:t>
            </a:r>
          </a:p>
          <a:p>
            <a:pPr algn="ctr" eaLnBrk="0" hangingPunct="0"/>
            <a:r>
              <a:rPr lang="ru-RU" sz="2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Будь осторожен всегда на воде!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484562"/>
            <a:ext cx="5562600" cy="3068638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228600" y="64856"/>
            <a:ext cx="8686800" cy="668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26960" bIns="0" anchor="ctr">
            <a:spAutoFit/>
          </a:bodyPr>
          <a:lstStyle/>
          <a:p>
            <a:pPr eaLnBrk="0" hangingPunct="0"/>
            <a:r>
              <a:rPr lang="ru-RU" sz="36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ИНСТРУКЦИЯ ПО ОКАЗАНИЮ ПЕРВОЙ МЕДИЦИНСКОЙ ПОМОЩИ</a:t>
            </a:r>
          </a:p>
          <a:p>
            <a:pPr eaLnBrk="0" hangingPunct="0"/>
            <a:endParaRPr lang="ru-RU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ru-RU" b="1" i="1" dirty="0">
                <a:solidFill>
                  <a:srgbClr val="4F81BD"/>
                </a:solidFill>
                <a:latin typeface="Arial" pitchFamily="34" charset="0"/>
                <a:cs typeface="Arial" pitchFamily="34" charset="0"/>
              </a:rPr>
              <a:t>Спасение утопающего</a:t>
            </a:r>
          </a:p>
          <a:p>
            <a:pPr eaLnBrk="0" hangingPunct="0"/>
            <a:r>
              <a:rPr lang="ru-RU" b="1" i="1" dirty="0">
                <a:latin typeface="Arial" pitchFamily="34" charset="0"/>
                <a:cs typeface="Arial" pitchFamily="34" charset="0"/>
              </a:rPr>
              <a:t> Спасти утопающего непросто даже взрослому.</a:t>
            </a:r>
            <a:br>
              <a:rPr lang="ru-RU" b="1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• 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стоит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сломя голову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бросаться в воду..</a:t>
            </a:r>
            <a:br>
              <a:rPr lang="ru-RU" b="1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• Первое, что вы должны сделать, увидев тонущего человека, —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привлечь внимание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окружающих криком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«Человек тонет!».</a:t>
            </a:r>
            <a:br>
              <a:rPr lang="ru-RU" b="1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• Затем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посмотрите, нет ли рядом спасательного средства.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Им может стать все, что плавает на воде и что вы можете добросить до тонущего: спасательный круг, резиновая камера и др.</a:t>
            </a:r>
          </a:p>
          <a:p>
            <a:pPr eaLnBrk="0" hangingPunct="0"/>
            <a:r>
              <a:rPr lang="ru-RU" b="1" i="1" dirty="0">
                <a:latin typeface="Arial" pitchFamily="34" charset="0"/>
                <a:cs typeface="Arial" pitchFamily="34" charset="0"/>
              </a:rPr>
              <a:t>•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Попробуйте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, если это возможно,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дотянуться до тонущего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рукой, палкой, толстой веткой или бросьте ему веревку.</a:t>
            </a:r>
            <a:br>
              <a:rPr lang="ru-RU" b="1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• Если рядом никого нет, можно попытаться спасти утопающего,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подплыв к нему сзади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и схватив за волосы, после чего вернуться с ним на безопасную глубину. Но это возможно только в самом крайнем случае и 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вы очень хорошо плаваете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0" hangingPunct="0"/>
            <a:endParaRPr lang="ru-RU" sz="2200" b="1" dirty="0">
              <a:cs typeface="Times New Roman" pitchFamily="18" charset="0"/>
            </a:endParaRPr>
          </a:p>
          <a:p>
            <a:pPr eaLnBrk="0" hangingPunct="0"/>
            <a:br>
              <a:rPr lang="ru-RU" sz="2200" b="1" dirty="0">
                <a:cs typeface="Times New Roman" pitchFamily="18" charset="0"/>
              </a:rPr>
            </a:br>
            <a:r>
              <a:rPr lang="ru-RU" sz="2200" b="1" dirty="0">
                <a:cs typeface="Times New Roman" pitchFamily="18" charset="0"/>
              </a:rPr>
              <a:t>Соблюдайте правила поведения на воде!</a:t>
            </a:r>
            <a:endParaRPr lang="ru-RU" sz="2200" b="1" dirty="0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0724" name="Рисунок 99" descr="Безопасность на воде для дошкольников. Малыш купается">
            <a:hlinkClick r:id="rId2" tooltip="&quot;&quot;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456238"/>
            <a:ext cx="2182813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0"/>
            <a:ext cx="8291512" cy="11969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/>
              <a:t>Транспортировка на берег.</a:t>
            </a:r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4932363" y="1268413"/>
            <a:ext cx="3671887" cy="5235575"/>
          </a:xfrm>
        </p:spPr>
      </p:pic>
      <p:sp>
        <p:nvSpPr>
          <p:cNvPr id="31747" name="Объект 3"/>
          <p:cNvSpPr>
            <a:spLocks noGrp="1"/>
          </p:cNvSpPr>
          <p:nvPr>
            <p:ph sz="quarter" idx="14"/>
          </p:nvPr>
        </p:nvSpPr>
        <p:spPr>
          <a:xfrm>
            <a:off x="365125" y="1600200"/>
            <a:ext cx="4041775" cy="29083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1800"/>
              <a:t>Вытащите пострадавшего из воды. Для этого подплывите к нему сзади и плывите с ним к берегу, ухватив его за воротник одежды или за волосы. Голова утопавшего должна находиться над водой. Ни в коем случае не подплывайте к пострадавшему спереди и не пытайтесь вытащить его из воды</a:t>
            </a:r>
          </a:p>
        </p:txBody>
      </p:sp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1538" y="4437063"/>
            <a:ext cx="306070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БЕЗОПАСНОСТЬ\000325_262866_Infografi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861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447800"/>
            <a:ext cx="5029200" cy="46783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ЗНАТЬ ОБ ЭТОМ ДОЛЖЕН КАЖДЫЙ БЕЗОПАСНОСТЬ – ЭТО ВАЖНО!</a:t>
            </a:r>
          </a:p>
        </p:txBody>
      </p:sp>
    </p:spTree>
    <p:extLst>
      <p:ext uri="{BB962C8B-B14F-4D97-AF65-F5344CB8AC3E}">
        <p14:creationId xmlns:p14="http://schemas.microsoft.com/office/powerpoint/2010/main" val="3486175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BBBDBFC-067B-437B-BB7C-940CCD50D110}"/>
</file>

<file path=customXml/itemProps2.xml><?xml version="1.0" encoding="utf-8"?>
<ds:datastoreItem xmlns:ds="http://schemas.openxmlformats.org/officeDocument/2006/customXml" ds:itemID="{5DDEE632-4E72-434F-9B19-B26B2C1737BF}"/>
</file>

<file path=customXml/itemProps3.xml><?xml version="1.0" encoding="utf-8"?>
<ds:datastoreItem xmlns:ds="http://schemas.openxmlformats.org/officeDocument/2006/customXml" ds:itemID="{0B7D446C-0525-468C-AAF9-439C6E1E3FDE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787</TotalTime>
  <Words>396</Words>
  <Application>Microsoft Office PowerPoint</Application>
  <PresentationFormat>Экран (4:3)</PresentationFormat>
  <Paragraphs>82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Candara</vt:lpstr>
      <vt:lpstr>Monotype Corsiva</vt:lpstr>
      <vt:lpstr>Symbol</vt:lpstr>
      <vt:lpstr>Times New Roman</vt:lpstr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Транспортировка на берег.</vt:lpstr>
      <vt:lpstr>Презентация PowerPoint</vt:lpstr>
      <vt:lpstr>ЗНАТЬ ОБ ЭТОМ ДОЛЖЕН КАЖДЫЙ БЕЗОПАСНОСТЬ – ЭТО ВАЖНО!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HP</cp:lastModifiedBy>
  <cp:revision>77</cp:revision>
  <dcterms:created xsi:type="dcterms:W3CDTF">2013-09-24T05:57:37Z</dcterms:created>
  <dcterms:modified xsi:type="dcterms:W3CDTF">2022-05-20T10:07:57Z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1539529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